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73" r:id="rId5"/>
    <p:sldMasterId id="2147483682" r:id="rId6"/>
  </p:sldMasterIdLst>
  <p:notesMasterIdLst>
    <p:notesMasterId r:id="rId9"/>
  </p:notesMasterIdLst>
  <p:handoutMasterIdLst>
    <p:handoutMasterId r:id="rId10"/>
  </p:handoutMasterIdLst>
  <p:sldIdLst>
    <p:sldId id="397" r:id="rId7"/>
    <p:sldId id="402" r:id="rId8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FF"/>
    <a:srgbClr val="FFFFF2"/>
    <a:srgbClr val="E4E88E"/>
    <a:srgbClr val="AEB998"/>
    <a:srgbClr val="FCE4C0"/>
    <a:srgbClr val="E6E6E6"/>
    <a:srgbClr val="D7C97C"/>
    <a:srgbClr val="E7D3C5"/>
    <a:srgbClr val="E4CB8C"/>
    <a:srgbClr val="DFA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96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6C858E-5ADC-7642-ACA5-51264D87C0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4022936" cy="350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1000">
              <a:latin typeface="Century Gothic" panose="020B0502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F408A-7514-4E43-9A46-253B48F275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58618" y="1"/>
            <a:ext cx="4022936" cy="350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E3842-E9AC-4B45-BABE-A6BC0E25A6F3}" type="datetimeFigureOut">
              <a:rPr lang="fi-FI" sz="1000" smtClean="0">
                <a:latin typeface="Century Gothic" panose="020B0502020202020204" pitchFamily="34" charset="0"/>
              </a:rPr>
              <a:t>10.2.2022</a:t>
            </a:fld>
            <a:endParaRPr lang="fi-FI" sz="1000">
              <a:latin typeface="Century Gothic" panose="020B0502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D2A86-B75F-6B43-B5A8-CBDE67DF3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634538"/>
            <a:ext cx="4022936" cy="350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100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74419-F7F5-C949-85A0-8C7E1BF666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58618" y="6634538"/>
            <a:ext cx="4022936" cy="350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04FB2-8DD9-FB4B-ADB0-594F11E7ED35}" type="slidenum">
              <a:rPr lang="fi-FI" sz="1000" smtClean="0">
                <a:latin typeface="Century Gothic" panose="020B0502020202020204" pitchFamily="34" charset="0"/>
              </a:rPr>
              <a:t>‹#›</a:t>
            </a:fld>
            <a:endParaRPr lang="fi-FI" sz="1000">
              <a:latin typeface="Century Gothic" panose="020B0502020202020204" pitchFamily="34" charset="0"/>
            </a:endParaRPr>
          </a:p>
        </p:txBody>
      </p:sp>
      <p:pic>
        <p:nvPicPr>
          <p:cNvPr id="6" name="Kuva 9">
            <a:extLst>
              <a:ext uri="{FF2B5EF4-FFF2-40B4-BE49-F238E27FC236}">
                <a16:creationId xmlns:a16="http://schemas.microsoft.com/office/drawing/2014/main" id="{C6AAD9AA-A3EE-274B-BC5E-97ECF1531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780" y="111668"/>
            <a:ext cx="2438143" cy="2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uora yhdysviiva 11">
            <a:extLst>
              <a:ext uri="{FF2B5EF4-FFF2-40B4-BE49-F238E27FC236}">
                <a16:creationId xmlns:a16="http://schemas.microsoft.com/office/drawing/2014/main" id="{884C51C8-32D7-344F-A8C3-319EB2BFAF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017" y="6615320"/>
            <a:ext cx="8426693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47419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8" y="1"/>
            <a:ext cx="4022936" cy="350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CADCE118-F764-6F40-8E25-E4BDE6B396D4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3125"/>
            <a:ext cx="4187825" cy="235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1" y="3361533"/>
            <a:ext cx="7426960" cy="275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0017" y="6634538"/>
            <a:ext cx="3652923" cy="350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8" y="6634538"/>
            <a:ext cx="3538092" cy="350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BA062AFA-73DE-6C4A-9F89-491B1D4768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4" y="100097"/>
            <a:ext cx="2438143" cy="2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017" y="6615320"/>
            <a:ext cx="8426693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4282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charset="0"/>
      <a:buChar char="•"/>
      <a:defRPr sz="1400" kern="1200">
        <a:solidFill>
          <a:schemeClr val="tx1"/>
        </a:solidFill>
        <a:latin typeface="Century Gothic" charset="0"/>
        <a:ea typeface="Century Gothic" charset="0"/>
        <a:cs typeface="Century Gothic" charset="0"/>
      </a:defRPr>
    </a:lvl1pPr>
    <a:lvl2pPr marL="628650" indent="-171450" algn="l" defTabSz="914400" rtl="0" eaLnBrk="1" latinLnBrk="0" hangingPunct="1">
      <a:buFont typeface="Arial" charset="0"/>
      <a:buChar char="•"/>
      <a:defRPr sz="1200" kern="1200">
        <a:solidFill>
          <a:schemeClr val="tx1"/>
        </a:solidFill>
        <a:latin typeface="Century Gothic" charset="0"/>
        <a:ea typeface="Century Gothic" charset="0"/>
        <a:cs typeface="Century Gothic" charset="0"/>
      </a:defRPr>
    </a:lvl2pPr>
    <a:lvl3pPr marL="1085850" indent="-171450" algn="l" defTabSz="914400" rtl="0" eaLnBrk="1" latinLnBrk="0" hangingPunct="1">
      <a:buFont typeface="Arial" charset="0"/>
      <a:buChar char="•"/>
      <a:defRPr sz="1200" kern="1200">
        <a:solidFill>
          <a:schemeClr val="tx1"/>
        </a:solidFill>
        <a:latin typeface="Century Gothic" charset="0"/>
        <a:ea typeface="Century Gothic" charset="0"/>
        <a:cs typeface="Century Gothic" charset="0"/>
      </a:defRPr>
    </a:lvl3pPr>
    <a:lvl4pPr marL="1543050" indent="-171450" algn="l" defTabSz="914400" rtl="0" eaLnBrk="1" latinLnBrk="0" hangingPunct="1">
      <a:buFont typeface="Arial" charset="0"/>
      <a:buChar char="•"/>
      <a:defRPr sz="1200" kern="1200">
        <a:solidFill>
          <a:schemeClr val="tx1"/>
        </a:solidFill>
        <a:latin typeface="Century Gothic" charset="0"/>
        <a:ea typeface="Century Gothic" charset="0"/>
        <a:cs typeface="Century Gothic" charset="0"/>
      </a:defRPr>
    </a:lvl4pPr>
    <a:lvl5pPr marL="2000250" indent="-171450" algn="l" defTabSz="914400" rtl="0" eaLnBrk="1" latinLnBrk="0" hangingPunct="1">
      <a:buFont typeface="Arial" charset="0"/>
      <a:buChar char="•"/>
      <a:defRPr sz="1200" kern="1200">
        <a:solidFill>
          <a:schemeClr val="tx1"/>
        </a:solidFill>
        <a:latin typeface="Century Gothic" charset="0"/>
        <a:ea typeface="Century Gothic" charset="0"/>
        <a:cs typeface="Century 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urquoise">
    <p:bg>
      <p:bgPr>
        <a:solidFill>
          <a:srgbClr val="00B5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776" y="2415103"/>
            <a:ext cx="11225306" cy="1442279"/>
          </a:xfrm>
          <a:prstGeom prst="rect">
            <a:avLst/>
          </a:prstGeom>
        </p:spPr>
        <p:txBody>
          <a:bodyPr anchor="b"/>
          <a:lstStyle>
            <a:lvl1pPr algn="ctr">
              <a:defRPr sz="9000" b="1" i="0" spc="-112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468" y="3864208"/>
            <a:ext cx="1122530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spc="450">
                <a:solidFill>
                  <a:schemeClr val="bg1"/>
                </a:solidFill>
              </a:defRPr>
            </a:lvl1pPr>
            <a:lvl2pPr marL="457128" indent="0" algn="ctr">
              <a:buNone/>
              <a:defRPr sz="2000"/>
            </a:lvl2pPr>
            <a:lvl3pPr marL="914256" indent="0" algn="ctr">
              <a:buNone/>
              <a:defRPr sz="1800"/>
            </a:lvl3pPr>
            <a:lvl4pPr marL="1371383" indent="0" algn="ctr">
              <a:buNone/>
              <a:defRPr sz="1600"/>
            </a:lvl4pPr>
            <a:lvl5pPr marL="1828510" indent="0" algn="ctr">
              <a:buNone/>
              <a:defRPr sz="1600"/>
            </a:lvl5pPr>
            <a:lvl6pPr marL="2285638" indent="0" algn="ctr">
              <a:buNone/>
              <a:defRPr sz="1600"/>
            </a:lvl6pPr>
            <a:lvl7pPr marL="2742766" indent="0" algn="ctr">
              <a:buNone/>
              <a:defRPr sz="1600"/>
            </a:lvl7pPr>
            <a:lvl8pPr marL="3199893" indent="0" algn="ctr">
              <a:buNone/>
              <a:defRPr sz="1600"/>
            </a:lvl8pPr>
            <a:lvl9pPr marL="3657021" indent="0" algn="ctr">
              <a:buNone/>
              <a:defRPr sz="1600"/>
            </a:lvl9pPr>
          </a:lstStyle>
          <a:p>
            <a:r>
              <a:rPr lang="fi-FI"/>
              <a:t>MUOKKAA ALAOTSIKON PERUSTYYLIÄ NAPSAUTTAMALLA</a:t>
            </a:r>
            <a:endParaRPr lang="en-US"/>
          </a:p>
        </p:txBody>
      </p:sp>
      <p:grpSp>
        <p:nvGrpSpPr>
          <p:cNvPr id="9" name="Ryhmä 3">
            <a:extLst>
              <a:ext uri="{FF2B5EF4-FFF2-40B4-BE49-F238E27FC236}">
                <a16:creationId xmlns:a16="http://schemas.microsoft.com/office/drawing/2014/main" id="{2E264AFE-852E-A048-B495-6A61D7938FED}"/>
              </a:ext>
            </a:extLst>
          </p:cNvPr>
          <p:cNvGrpSpPr/>
          <p:nvPr userDrawn="1"/>
        </p:nvGrpSpPr>
        <p:grpSpPr>
          <a:xfrm>
            <a:off x="483347" y="6173947"/>
            <a:ext cx="11225306" cy="531279"/>
            <a:chOff x="639764" y="8172450"/>
            <a:chExt cx="14968537" cy="708372"/>
          </a:xfrm>
        </p:grpSpPr>
        <p:cxnSp>
          <p:nvCxnSpPr>
            <p:cNvPr id="10" name="Suora yhdysviiva 11">
              <a:extLst>
                <a:ext uri="{FF2B5EF4-FFF2-40B4-BE49-F238E27FC236}">
                  <a16:creationId xmlns:a16="http://schemas.microsoft.com/office/drawing/2014/main" id="{781349A8-DC3A-3A40-AACE-3072BB18D89F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639764" y="8172450"/>
              <a:ext cx="14968537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Kuva 18">
              <a:extLst>
                <a:ext uri="{FF2B5EF4-FFF2-40B4-BE49-F238E27FC236}">
                  <a16:creationId xmlns:a16="http://schemas.microsoft.com/office/drawing/2014/main" id="{0ED0D549-7E73-2149-B1CB-2D4C6A781E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609" y="8397866"/>
              <a:ext cx="2784579" cy="482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9EE5F94-3B6B-C544-8DBF-6DCB6078AFB1}"/>
              </a:ext>
            </a:extLst>
          </p:cNvPr>
          <p:cNvSpPr txBox="1"/>
          <p:nvPr userDrawn="1"/>
        </p:nvSpPr>
        <p:spPr>
          <a:xfrm>
            <a:off x="-603849" y="155275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fi-FI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61319" y="420130"/>
            <a:ext cx="11269362" cy="6141308"/>
          </a:xfrm>
          <a:prstGeom prst="rect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940644" y="6203092"/>
            <a:ext cx="2310713" cy="654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67185" y="1343650"/>
            <a:ext cx="4157663" cy="41576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A8FC5D04-0541-CC4C-919D-877181F6A3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1000" y="1349625"/>
            <a:ext cx="5705475" cy="91503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/>
              <a:t>NAME OF THE CONTACT</a:t>
            </a:r>
            <a:endParaRPr lang="fi-FI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27805" y="2769245"/>
            <a:ext cx="4731864" cy="533400"/>
          </a:xfrm>
        </p:spPr>
        <p:txBody>
          <a:bodyPr anchor="ctr"/>
          <a:lstStyle>
            <a:lvl1pPr marL="0" indent="0" algn="l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227805" y="3604567"/>
            <a:ext cx="4731864" cy="533400"/>
          </a:xfrm>
        </p:spPr>
        <p:txBody>
          <a:bodyPr anchor="ctr"/>
          <a:lstStyle>
            <a:lvl1pPr marL="0" indent="0" algn="l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227805" y="4439889"/>
            <a:ext cx="4731864" cy="533400"/>
          </a:xfrm>
        </p:spPr>
        <p:txBody>
          <a:bodyPr anchor="ctr"/>
          <a:lstStyle>
            <a:lvl1pPr marL="0" indent="0" algn="l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CC0EA-FC72-CC46-8E87-7AC7440698F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3C82B3B-B2F6-9044-85B1-DE0F6CAF47A7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741000" y="2905638"/>
            <a:ext cx="249000" cy="2520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0676C27-7287-9C4C-9DE4-3D2C0DEDFB86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5741000" y="3733418"/>
            <a:ext cx="249000" cy="252000"/>
          </a:xfr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2ED98BE9-94CF-5444-9856-DAA8B60D9562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5741000" y="4561198"/>
            <a:ext cx="249000" cy="252000"/>
          </a:xfr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020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444978"/>
            <a:ext cx="5384800" cy="417688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444978"/>
            <a:ext cx="5384800" cy="417688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Otsikko 5"/>
          <p:cNvSpPr>
            <a:spLocks noGrp="1"/>
          </p:cNvSpPr>
          <p:nvPr>
            <p:ph type="title" hasCustomPrompt="1"/>
          </p:nvPr>
        </p:nvSpPr>
        <p:spPr>
          <a:xfrm>
            <a:off x="609600" y="478359"/>
            <a:ext cx="10972800" cy="797285"/>
          </a:xfrm>
        </p:spPr>
        <p:txBody>
          <a:bodyPr>
            <a:normAutofit/>
          </a:bodyPr>
          <a:lstStyle>
            <a:lvl1pPr>
              <a:defRPr sz="3733">
                <a:solidFill>
                  <a:srgbClr val="00AEC7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367264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Yksi sisältöko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sz="quarter" idx="10"/>
          </p:nvPr>
        </p:nvSpPr>
        <p:spPr>
          <a:xfrm>
            <a:off x="609600" y="1433690"/>
            <a:ext cx="10972800" cy="4188177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Otsikko 5"/>
          <p:cNvSpPr>
            <a:spLocks noGrp="1"/>
          </p:cNvSpPr>
          <p:nvPr>
            <p:ph type="title" hasCustomPrompt="1"/>
          </p:nvPr>
        </p:nvSpPr>
        <p:spPr>
          <a:xfrm>
            <a:off x="609600" y="489648"/>
            <a:ext cx="10972800" cy="763419"/>
          </a:xfrm>
        </p:spPr>
        <p:txBody>
          <a:bodyPr/>
          <a:lstStyle>
            <a:lvl1pPr>
              <a:defRPr>
                <a:solidFill>
                  <a:srgbClr val="00AEC7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4159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43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046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326807"/>
            <a:ext cx="5384800" cy="450206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326807"/>
            <a:ext cx="5384800" cy="450206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636-98CD-6249-9307-A7E71CAFEFBD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8D-FAA8-4F43-85DE-728217461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872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292786"/>
            <a:ext cx="10972800" cy="4592790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636-98CD-6249-9307-A7E71CAFEFBD}" type="datetimeFigureOut">
              <a:rPr lang="fi-FI" smtClean="0"/>
              <a:pPr/>
              <a:t>10.2.2022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8D-FAA8-4F43-85DE-72821746113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389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326807"/>
            <a:ext cx="5384800" cy="450206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326807"/>
            <a:ext cx="5384800" cy="450206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3636-98CD-6249-9307-A7E71CAFEFBD}" type="datetimeFigureOut">
              <a:rPr lang="fi-FI" smtClean="0"/>
              <a:pPr/>
              <a:t>10.2.2022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8D-FAA8-4F43-85DE-72821746113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31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Title +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9180E6F4-C9A6-408C-8A81-7410D92D1A4F}" type="datetime1">
              <a:rPr lang="fi-FI" smtClean="0"/>
              <a:t>10.2.2022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8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90672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 + two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562793"/>
            <a:ext cx="5157787" cy="4436540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562793"/>
            <a:ext cx="5183188" cy="443654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F0536C55-2CCE-4978-824C-D744BCA4DF6C}" type="datetime1">
              <a:rPr lang="fi-FI" smtClean="0"/>
              <a:t>10.2.2022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91503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 only</a:t>
            </a:r>
          </a:p>
        </p:txBody>
      </p:sp>
      <p:cxnSp>
        <p:nvCxnSpPr>
          <p:cNvPr id="11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E0BAA111-52F2-4F4D-9EC3-1A4293C958F8}" type="datetime1">
              <a:rPr lang="fi-FI" smtClean="0"/>
              <a:t>10.2.2022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6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DEEBB69C-A9FB-4731-BF8F-A2D72401F6B5}" type="datetime1">
              <a:rPr lang="fi-FI" smtClean="0"/>
              <a:t>10.2.2022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686897" y="348499"/>
            <a:ext cx="5089467" cy="915035"/>
          </a:xfrm>
        </p:spPr>
        <p:txBody>
          <a:bodyPr/>
          <a:lstStyle>
            <a:lvl1pPr algn="ctr">
              <a:defRPr sz="3600" baseline="0"/>
            </a:lvl1pPr>
          </a:lstStyle>
          <a:p>
            <a:r>
              <a:rPr lang="en-US"/>
              <a:t>Chart and content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86896" y="1476490"/>
            <a:ext cx="5089468" cy="454312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580134" y="528321"/>
            <a:ext cx="5280671" cy="5491294"/>
          </a:xfrm>
        </p:spPr>
        <p:txBody>
          <a:bodyPr/>
          <a:lstStyle/>
          <a:p>
            <a:r>
              <a:rPr lang="fi-FI"/>
              <a:t>Lisää kaavio napsauttamalla kuvaketta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328CEA08-AF90-4716-BA30-4467A0460B0B}" type="datetime1">
              <a:rPr lang="fi-FI" smtClean="0"/>
              <a:t>10.2.2022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21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8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90672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Two charts layout</a:t>
            </a:r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838199" y="2064227"/>
            <a:ext cx="5053150" cy="3934936"/>
          </a:xfrm>
        </p:spPr>
        <p:txBody>
          <a:bodyPr/>
          <a:lstStyle/>
          <a:p>
            <a:r>
              <a:rPr lang="fi-FI"/>
              <a:t>Lisää kaavio napsauttamalla kuvaketta</a:t>
            </a:r>
            <a:endParaRPr lang="en-US"/>
          </a:p>
        </p:txBody>
      </p:sp>
      <p:sp>
        <p:nvSpPr>
          <p:cNvPr id="16" name="Chart Placeholder 14"/>
          <p:cNvSpPr>
            <a:spLocks noGrp="1"/>
          </p:cNvSpPr>
          <p:nvPr>
            <p:ph type="chart" sz="quarter" idx="14"/>
          </p:nvPr>
        </p:nvSpPr>
        <p:spPr>
          <a:xfrm>
            <a:off x="6302238" y="2064227"/>
            <a:ext cx="5053150" cy="3934936"/>
          </a:xfrm>
        </p:spPr>
        <p:txBody>
          <a:bodyPr/>
          <a:lstStyle/>
          <a:p>
            <a:r>
              <a:rPr lang="fi-FI"/>
              <a:t>Lisää kaavio napsauttamalla kuvaketta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838198" y="1348156"/>
            <a:ext cx="5053150" cy="639762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Title placeholder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302238" y="1348156"/>
            <a:ext cx="5053150" cy="639762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Title placeholder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FF2D3C16-C0EB-4557-992B-EC7D7D79C97D}" type="datetime1">
              <a:rPr lang="fi-FI" smtClean="0"/>
              <a:t>10.2.2022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23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1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turquois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827B8-47AD-CE48-98B1-195E9F6960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1730" y="1409914"/>
            <a:ext cx="8245098" cy="375059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4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black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3"/>
          <p:cNvSpPr>
            <a:spLocks noGrp="1"/>
          </p:cNvSpPr>
          <p:nvPr>
            <p:ph type="body" idx="14"/>
          </p:nvPr>
        </p:nvSpPr>
        <p:spPr bwMode="black">
          <a:xfrm>
            <a:off x="1326684" y="1409914"/>
            <a:ext cx="517525" cy="809625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idx="15"/>
          </p:nvPr>
        </p:nvSpPr>
        <p:spPr bwMode="black">
          <a:xfrm>
            <a:off x="770630" y="1409914"/>
            <a:ext cx="517525" cy="809625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19D001-0FFC-4E0B-A6BF-454DC1E84329}" type="datetime1">
              <a:rPr lang="fi-FI" smtClean="0"/>
              <a:t>10.2.2022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yhdysviiva 11">
            <a:extLst>
              <a:ext uri="{FF2B5EF4-FFF2-40B4-BE49-F238E27FC236}">
                <a16:creationId xmlns:a16="http://schemas.microsoft.com/office/drawing/2014/main" id="{D65C20DD-2EDC-8E41-89A2-7786F0099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46364" y="6189663"/>
            <a:ext cx="11430000" cy="0"/>
          </a:xfrm>
          <a:prstGeom prst="line">
            <a:avLst/>
          </a:prstGeom>
          <a:noFill/>
          <a:ln w="25400">
            <a:solidFill>
              <a:srgbClr val="00B5D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75273" y="6359713"/>
            <a:ext cx="1801091" cy="31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Kuva 9">
            <a:extLst>
              <a:ext uri="{FF2B5EF4-FFF2-40B4-BE49-F238E27FC236}">
                <a16:creationId xmlns:a16="http://schemas.microsoft.com/office/drawing/2014/main" id="{4F2D3F53-A047-8142-AB78-F8301B312D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34" y="6343008"/>
            <a:ext cx="2086932" cy="3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 bwMode="black">
          <a:xfrm>
            <a:off x="782258" y="1392990"/>
            <a:ext cx="517525" cy="809625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/>
          </p:nvPr>
        </p:nvSpPr>
        <p:spPr bwMode="black">
          <a:xfrm>
            <a:off x="1363026" y="1392990"/>
            <a:ext cx="517525" cy="809625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155171" y="6356350"/>
            <a:ext cx="683029" cy="365125"/>
          </a:xfrm>
        </p:spPr>
        <p:txBody>
          <a:bodyPr/>
          <a:lstStyle/>
          <a:p>
            <a:fld id="{3D99B629-B6FA-42F5-A8DD-6DD1D26A0076}" type="datetime1">
              <a:rPr lang="fi-FI" smtClean="0"/>
              <a:t>10.2.2022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272706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F65F495-6CCF-4F4D-9057-48F007DEA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1730" y="1409914"/>
            <a:ext cx="8245098" cy="375059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1262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25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6830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C0BFD668-5F7D-4457-90B9-F34C38D9B429}" type="datetime1">
              <a:rPr lang="fi-FI" smtClean="0"/>
              <a:t>10.2.2022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1229" y="635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9488" y="6356348"/>
            <a:ext cx="399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B8F36C34-7383-2D4D-A79E-42B9D91D99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3" r:id="rId3"/>
    <p:sldLayoutId id="2147483649" r:id="rId4"/>
    <p:sldLayoutId id="2147483671" r:id="rId5"/>
    <p:sldLayoutId id="2147483659" r:id="rId6"/>
    <p:sldLayoutId id="2147483665" r:id="rId7"/>
    <p:sldLayoutId id="2147483666" r:id="rId8"/>
    <p:sldLayoutId id="2147483670" r:id="rId9"/>
    <p:sldLayoutId id="2147483663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Font typeface="Arial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1800" b="0" i="0" kern="1200">
          <a:solidFill>
            <a:schemeClr val="tx1">
              <a:lumMod val="85000"/>
              <a:lumOff val="15000"/>
            </a:schemeClr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1400" b="0" i="0" kern="1200">
          <a:solidFill>
            <a:schemeClr val="tx1">
              <a:lumMod val="85000"/>
              <a:lumOff val="15000"/>
            </a:schemeClr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1400" b="0" i="0" kern="1200">
          <a:solidFill>
            <a:schemeClr val="tx1">
              <a:lumMod val="85000"/>
              <a:lumOff val="15000"/>
            </a:schemeClr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-1" y="5881513"/>
            <a:ext cx="12192001" cy="987777"/>
          </a:xfrm>
          <a:prstGeom prst="rect">
            <a:avLst/>
          </a:prstGeom>
          <a:solidFill>
            <a:srgbClr val="00AE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>
              <a:solidFill>
                <a:srgbClr val="00AEC7"/>
              </a:solidFill>
            </a:endParaRPr>
          </a:p>
        </p:txBody>
      </p:sp>
      <p:pic>
        <p:nvPicPr>
          <p:cNvPr id="9" name="Kuva 8" descr="puu_valk copy.png"/>
          <p:cNvPicPr>
            <a:picLocks noChangeAspect="1"/>
          </p:cNvPicPr>
          <p:nvPr userDrawn="1"/>
        </p:nvPicPr>
        <p:blipFill>
          <a:blip r:embed="rId7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1513"/>
            <a:ext cx="636179" cy="987777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3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553153"/>
            <a:ext cx="109728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261813" y="6356352"/>
            <a:ext cx="11925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99A3558D-FAA8-4F43-85DE-72821746113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1337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0A463636-98CD-6249-9307-A7E71CAFEFBD}" type="datetimeFigureOut">
              <a:rPr lang="fi-FI" smtClean="0"/>
              <a:pPr/>
              <a:t>10.2.2022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417" y="6208380"/>
            <a:ext cx="2508143" cy="58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0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609585" rtl="0" eaLnBrk="1" latinLnBrk="0" hangingPunct="1">
        <a:spcBef>
          <a:spcPct val="0"/>
        </a:spcBef>
        <a:buNone/>
        <a:defRPr sz="3733" b="1" i="0" kern="1200">
          <a:solidFill>
            <a:srgbClr val="00AEC7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333333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rgbClr val="333333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333333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rgbClr val="333333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rgbClr val="333333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19589"/>
            <a:ext cx="10972800" cy="567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-1" y="6128508"/>
            <a:ext cx="12192001" cy="74083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00AEC7"/>
              </a:solidFill>
            </a:endParaRPr>
          </a:p>
        </p:txBody>
      </p:sp>
      <p:pic>
        <p:nvPicPr>
          <p:cNvPr id="8" name="Kuva 7" descr="puu_valk copy.png"/>
          <p:cNvPicPr>
            <a:picLocks noChangeAspect="1"/>
          </p:cNvPicPr>
          <p:nvPr userDrawn="1"/>
        </p:nvPicPr>
        <p:blipFill>
          <a:blip r:embed="rId4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8508"/>
            <a:ext cx="636179" cy="740833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87" y="6360253"/>
            <a:ext cx="2198624" cy="27734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337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0A463636-98CD-6249-9307-A7E71CAFEFBD}" type="datetimeFigureOut">
              <a:rPr lang="fi-FI" smtClean="0"/>
              <a:pPr/>
              <a:t>10.2.2022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261809" y="6356351"/>
            <a:ext cx="11925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99A3558D-FAA8-4F43-85DE-72821746113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292786"/>
            <a:ext cx="10972800" cy="420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1225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rgbClr val="00AEC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239F03-F781-4759-8485-A17331933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776" y="1428109"/>
            <a:ext cx="11225306" cy="1828799"/>
          </a:xfrm>
        </p:spPr>
        <p:txBody>
          <a:bodyPr/>
          <a:lstStyle/>
          <a:p>
            <a:r>
              <a:rPr lang="fi-FI" dirty="0"/>
              <a:t>Hiilineutraali Inkoo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85D45F0-8AA4-4AD5-B7E2-CF106658A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10" y="3678148"/>
            <a:ext cx="12150288" cy="167743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Länsi-Uudenmaan Säästöpankki</a:t>
            </a:r>
          </a:p>
          <a:p>
            <a:r>
              <a:rPr lang="fi-FI" dirty="0"/>
              <a:t>Tuomo Paaso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476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D93A98-B15E-4DE6-BB24-A905817C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Investoinnin rahoitus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C9338C-EA9A-4AD2-B5F1-A795373EF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Liiketoimintasuunnitelma</a:t>
            </a:r>
            <a:r>
              <a:rPr lang="fi-FI" dirty="0"/>
              <a:t>, talousarvio ja kassavirtalaskelma</a:t>
            </a:r>
          </a:p>
          <a:p>
            <a:r>
              <a:rPr lang="fi-FI" dirty="0"/>
              <a:t>Tarvittavat luvat ja tukipäätökset</a:t>
            </a:r>
          </a:p>
          <a:p>
            <a:r>
              <a:rPr lang="fi-FI" dirty="0"/>
              <a:t>Yhtiömuoto, omistajat</a:t>
            </a:r>
          </a:p>
          <a:p>
            <a:r>
              <a:rPr lang="fi-FI" dirty="0"/>
              <a:t>Asiakkaat eli tuotteen ostajat ja ostosopimukset </a:t>
            </a:r>
          </a:p>
          <a:p>
            <a:r>
              <a:rPr lang="fi-FI" dirty="0"/>
              <a:t>Omistajien sitoutuminen investoinnin rahoitukseen (omarahoitusosuus, lisävakuudet, omistajien omavelkaiset takaukset)</a:t>
            </a:r>
          </a:p>
          <a:p>
            <a:r>
              <a:rPr lang="fi-FI" dirty="0"/>
              <a:t>Pankkilaina, laina-aika investoinnin kuoletusaika, </a:t>
            </a:r>
            <a:r>
              <a:rPr lang="fi-FI" dirty="0" err="1"/>
              <a:t>max</a:t>
            </a:r>
            <a:r>
              <a:rPr lang="fi-FI" dirty="0"/>
              <a:t> 15 vuotta</a:t>
            </a:r>
          </a:p>
          <a:p>
            <a:r>
              <a:rPr lang="fi-FI" dirty="0"/>
              <a:t>Rahoitusneuvottelut yritysrahoituspäällikkö Mikaela Linja-aho puh. 050 4080 104, mikaela.linja-aho@saastopankki.fi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22ADED-56C7-4D99-B604-FC73038D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E6F4-C9A6-408C-8A81-7410D92D1A4F}" type="datetime1">
              <a:rPr lang="fi-FI" smtClean="0"/>
              <a:t>10.2.2022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A8DDC7-C854-45BC-8F9C-0A989C36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AC2478-B35B-4590-8C0D-E2EE40AE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6C34-7383-2D4D-A79E-42B9D91D99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Custom 4">
      <a:dk1>
        <a:srgbClr val="000000"/>
      </a:dk1>
      <a:lt1>
        <a:srgbClr val="FFFFFF"/>
      </a:lt1>
      <a:dk2>
        <a:srgbClr val="02B5CF"/>
      </a:dk2>
      <a:lt2>
        <a:srgbClr val="FF8671"/>
      </a:lt2>
      <a:accent1>
        <a:srgbClr val="00B5D0"/>
      </a:accent1>
      <a:accent2>
        <a:srgbClr val="FF8671"/>
      </a:accent2>
      <a:accent3>
        <a:srgbClr val="B8B3B1"/>
      </a:accent3>
      <a:accent4>
        <a:srgbClr val="00A651"/>
      </a:accent4>
      <a:accent5>
        <a:srgbClr val="061B3F"/>
      </a:accent5>
      <a:accent6>
        <a:srgbClr val="00335B"/>
      </a:accent6>
      <a:hlink>
        <a:srgbClr val="FFFFFF"/>
      </a:hlink>
      <a:folHlink>
        <a:srgbClr val="00000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5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1" id="{2D8C173C-FF37-4D37-953A-F17C163A21FA}" vid="{F757804A-52F6-40BC-AE47-F75DC3D2A6D4}"/>
    </a:ext>
  </a:extLst>
</a:theme>
</file>

<file path=ppt/theme/theme2.xml><?xml version="1.0" encoding="utf-8"?>
<a:theme xmlns:a="http://schemas.openxmlformats.org/drawingml/2006/main" name="1_Office-teema">
  <a:themeElements>
    <a:clrScheme name="Mukautettu 1">
      <a:dk1>
        <a:srgbClr val="333333"/>
      </a:dk1>
      <a:lt1>
        <a:sysClr val="window" lastClr="FFFFFF"/>
      </a:lt1>
      <a:dk2>
        <a:srgbClr val="009CB1"/>
      </a:dk2>
      <a:lt2>
        <a:srgbClr val="E6E4DB"/>
      </a:lt2>
      <a:accent1>
        <a:srgbClr val="006A2D"/>
      </a:accent1>
      <a:accent2>
        <a:srgbClr val="002745"/>
      </a:accent2>
      <a:accent3>
        <a:srgbClr val="020E20"/>
      </a:accent3>
      <a:accent4>
        <a:srgbClr val="7F7F7F"/>
      </a:accent4>
      <a:accent5>
        <a:srgbClr val="E6E6E6"/>
      </a:accent5>
      <a:accent6>
        <a:srgbClr val="006A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-teema">
  <a:themeElements>
    <a:clrScheme name="Mukautettu 1">
      <a:dk1>
        <a:srgbClr val="333333"/>
      </a:dk1>
      <a:lt1>
        <a:sysClr val="window" lastClr="FFFFFF"/>
      </a:lt1>
      <a:dk2>
        <a:srgbClr val="009CB1"/>
      </a:dk2>
      <a:lt2>
        <a:srgbClr val="E6E4DB"/>
      </a:lt2>
      <a:accent1>
        <a:srgbClr val="006A2D"/>
      </a:accent1>
      <a:accent2>
        <a:srgbClr val="002745"/>
      </a:accent2>
      <a:accent3>
        <a:srgbClr val="020E20"/>
      </a:accent3>
      <a:accent4>
        <a:srgbClr val="7F7F7F"/>
      </a:accent4>
      <a:accent5>
        <a:srgbClr val="E6E6E6"/>
      </a:accent5>
      <a:accent6>
        <a:srgbClr val="006A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17aa7-7052-4f26-992d-3aa4e69d2a13">
      <Terms xmlns="http://schemas.microsoft.com/office/infopath/2007/PartnerControls"/>
    </lcf76f155ced4ddcb4097134ff3c332f>
    <TaxCatchAll xmlns="77529c49-67ed-4f15-86c9-0f2588a0f80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06FAF189129845913D690B62E06092" ma:contentTypeVersion="14" ma:contentTypeDescription="Luo uusi asiakirja." ma:contentTypeScope="" ma:versionID="fd298c4d71c63558cf32a05dccb61f97">
  <xsd:schema xmlns:xsd="http://www.w3.org/2001/XMLSchema" xmlns:xs="http://www.w3.org/2001/XMLSchema" xmlns:p="http://schemas.microsoft.com/office/2006/metadata/properties" xmlns:ns2="1cd17aa7-7052-4f26-992d-3aa4e69d2a13" xmlns:ns3="77529c49-67ed-4f15-86c9-0f2588a0f80f" targetNamespace="http://schemas.microsoft.com/office/2006/metadata/properties" ma:root="true" ma:fieldsID="a344e428a6dcec184b146f4a9e3fb4d7" ns2:_="" ns3:_="">
    <xsd:import namespace="1cd17aa7-7052-4f26-992d-3aa4e69d2a13"/>
    <xsd:import namespace="77529c49-67ed-4f15-86c9-0f2588a0f8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17aa7-7052-4f26-992d-3aa4e69d2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15f25808-ebbf-4f2c-8fed-cd64d90d63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29c49-67ed-4f15-86c9-0f2588a0f80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f575443-c00a-4ff6-829f-4598b3570591}" ma:internalName="TaxCatchAll" ma:showField="CatchAllData" ma:web="77529c49-67ed-4f15-86c9-0f2588a0f8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D422E-747F-444F-95D5-09C9072E6E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ACE26-3372-4503-B881-F44A869881A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fd742c5-3656-4bf5-8520-00f45c9c4603"/>
    <ds:schemaRef ds:uri="http://purl.org/dc/terms/"/>
    <ds:schemaRef ds:uri="76e79b96-2c5b-4934-94dc-1c60418d69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05C8F6-A13C-404A-8429-F8D0BE265B15}"/>
</file>

<file path=docProps/app.xml><?xml version="1.0" encoding="utf-8"?>
<Properties xmlns="http://schemas.openxmlformats.org/officeDocument/2006/extended-properties" xmlns:vt="http://schemas.openxmlformats.org/officeDocument/2006/docPropsVTypes">
  <Template>Sijoituskurssi 2018 sijoitusrahastot Tiia Mäki 26.9.2018</Template>
  <TotalTime>699</TotalTime>
  <Words>67</Words>
  <Application>Microsoft Office PowerPoint</Application>
  <PresentationFormat>Laajakuva</PresentationFormat>
  <Paragraphs>13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Office-teema</vt:lpstr>
      <vt:lpstr>1_Office-teema</vt:lpstr>
      <vt:lpstr>3_Office-teema</vt:lpstr>
      <vt:lpstr>Hiilineutraali Inkoo</vt:lpstr>
      <vt:lpstr>Investoinnin rahoitus</vt:lpstr>
    </vt:vector>
  </TitlesOfParts>
  <Company>Samlink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Säästäminen ja sijoittaminen</dc:title>
  <dc:creator>Mäki Tiia (Länsi-Uudenmaan Sp)</dc:creator>
  <cp:lastModifiedBy>Paaso Tuomo (Länsi-Uudenmaan Sp)</cp:lastModifiedBy>
  <cp:revision>58</cp:revision>
  <cp:lastPrinted>2018-10-10T12:14:41Z</cp:lastPrinted>
  <dcterms:created xsi:type="dcterms:W3CDTF">2018-10-09T07:18:44Z</dcterms:created>
  <dcterms:modified xsi:type="dcterms:W3CDTF">2022-02-10T10:09:16Z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0x0101000006FAF189129845913D690B62E06092</vt:lpwstr>
  </property>
</Properties>
</file>